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4" r:id="rId12"/>
    <p:sldId id="283" r:id="rId13"/>
    <p:sldId id="285" r:id="rId14"/>
    <p:sldId id="289" r:id="rId15"/>
    <p:sldId id="286" r:id="rId16"/>
    <p:sldId id="287" r:id="rId17"/>
    <p:sldId id="288" r:id="rId18"/>
    <p:sldId id="29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B9A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8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980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19472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554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8990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481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037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385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73766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4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558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0568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DF96A2-6035-462C-AC93-4E66138682F0}" type="datetimeFigureOut">
              <a:rPr lang="en-US" smtClean="0"/>
              <a:t>8/27/2018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A7B089-AB54-4252-8155-C17D586A64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683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Advanced Polymorphism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Many Forms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00" y="4293108"/>
            <a:ext cx="2438400" cy="1929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909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C/C++ Lay </a:t>
            </a:r>
            <a:r>
              <a:rPr lang="en-US" dirty="0"/>
              <a:t>O</a:t>
            </a:r>
            <a:r>
              <a:rPr lang="en-US" dirty="0" smtClean="0"/>
              <a:t>ut Structures/Classes</a:t>
            </a:r>
            <a:br>
              <a:rPr lang="en-US" dirty="0" smtClean="0"/>
            </a:br>
            <a:r>
              <a:rPr lang="en-US" dirty="0" smtClean="0"/>
              <a:t>with Virtual Methods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636007" y="1981585"/>
            <a:ext cx="3962400" cy="4358354"/>
            <a:chOff x="3813547" y="1855855"/>
            <a:chExt cx="3962400" cy="4358354"/>
          </a:xfrm>
        </p:grpSpPr>
        <p:sp>
          <p:nvSpPr>
            <p:cNvPr id="2" name="Rounded Rectangle 1"/>
            <p:cNvSpPr/>
            <p:nvPr/>
          </p:nvSpPr>
          <p:spPr>
            <a:xfrm>
              <a:off x="3813547" y="1855855"/>
              <a:ext cx="3962400" cy="4358354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4274557" y="2856975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4268579" y="4196319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uint64_t m_mem2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4268579" y="5171681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4268579" y="5843587"/>
              <a:ext cx="3040380" cy="37062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uint16_t m_mem4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4268579" y="3525234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PAD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4261634" y="1855855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dirty="0" smtClean="0">
                  <a:solidFill>
                    <a:schemeClr val="tx1"/>
                  </a:solidFill>
                </a:rPr>
                <a:t>oid *</a:t>
              </a:r>
              <a:r>
                <a:rPr lang="en-US" dirty="0" err="1" smtClean="0">
                  <a:solidFill>
                    <a:schemeClr val="tx1"/>
                  </a:solidFill>
                </a:rPr>
                <a:t>vtable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5440417" y="2988286"/>
            <a:ext cx="3962400" cy="1996440"/>
            <a:chOff x="6663427" y="1864479"/>
            <a:chExt cx="3962400" cy="1996440"/>
          </a:xfrm>
        </p:grpSpPr>
        <p:sp>
          <p:nvSpPr>
            <p:cNvPr id="28" name="Rounded Rectangle 27"/>
            <p:cNvSpPr/>
            <p:nvPr/>
          </p:nvSpPr>
          <p:spPr>
            <a:xfrm>
              <a:off x="6663427" y="1864479"/>
              <a:ext cx="3962400" cy="199644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Rounded Rectangle 33"/>
            <p:cNvSpPr/>
            <p:nvPr/>
          </p:nvSpPr>
          <p:spPr>
            <a:xfrm>
              <a:off x="7111514" y="1864479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Ptr</a:t>
              </a:r>
              <a:r>
                <a:rPr lang="en-US" dirty="0" smtClean="0">
                  <a:solidFill>
                    <a:schemeClr val="tx1"/>
                  </a:solidFill>
                </a:rPr>
                <a:t> to func1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5" name="Rounded Rectangle 34"/>
            <p:cNvSpPr/>
            <p:nvPr/>
          </p:nvSpPr>
          <p:spPr>
            <a:xfrm>
              <a:off x="7111514" y="2862699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Ptr</a:t>
              </a:r>
              <a:r>
                <a:rPr lang="en-US" dirty="0" smtClean="0">
                  <a:solidFill>
                    <a:schemeClr val="tx1"/>
                  </a:solidFill>
                </a:rPr>
                <a:t> to func2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6" name="Straight Arrow Connector 35"/>
          <p:cNvCxnSpPr>
            <a:stCxn id="23" idx="3"/>
            <a:endCxn id="28" idx="1"/>
          </p:cNvCxnSpPr>
          <p:nvPr/>
        </p:nvCxnSpPr>
        <p:spPr>
          <a:xfrm>
            <a:off x="4124474" y="2480695"/>
            <a:ext cx="1315943" cy="150581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10344150" y="1981585"/>
            <a:ext cx="1306255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void func1()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}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10344150" y="4061396"/>
            <a:ext cx="1306255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void func2()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}</a:t>
            </a:r>
          </a:p>
        </p:txBody>
      </p:sp>
      <p:cxnSp>
        <p:nvCxnSpPr>
          <p:cNvPr id="38" name="Straight Arrow Connector 37"/>
          <p:cNvCxnSpPr>
            <a:endCxn id="37" idx="1"/>
          </p:cNvCxnSpPr>
          <p:nvPr/>
        </p:nvCxnSpPr>
        <p:spPr>
          <a:xfrm>
            <a:off x="8928884" y="4485616"/>
            <a:ext cx="1415266" cy="3744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34" idx="3"/>
            <a:endCxn id="15" idx="1"/>
          </p:cNvCxnSpPr>
          <p:nvPr/>
        </p:nvCxnSpPr>
        <p:spPr>
          <a:xfrm flipV="1">
            <a:off x="8928884" y="2443250"/>
            <a:ext cx="1415266" cy="104414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956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Each “class” </a:t>
            </a:r>
            <a:r>
              <a:rPr lang="en-US" dirty="0" smtClean="0">
                <a:solidFill>
                  <a:srgbClr val="FF0000"/>
                </a:solidFill>
              </a:rPr>
              <a:t>(not instance) </a:t>
            </a:r>
            <a:r>
              <a:rPr lang="en-US" dirty="0" smtClean="0"/>
              <a:t>has a </a:t>
            </a:r>
            <a:r>
              <a:rPr lang="en-US" dirty="0" err="1" smtClean="0"/>
              <a:t>vtable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229890" y="2412483"/>
            <a:ext cx="207031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void Person::func1()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88043" y="2602860"/>
            <a:ext cx="1828800" cy="953852"/>
            <a:chOff x="1439917" y="2443249"/>
            <a:chExt cx="1828800" cy="953852"/>
          </a:xfrm>
        </p:grpSpPr>
        <p:sp>
          <p:nvSpPr>
            <p:cNvPr id="2" name="Rounded Rectangle 1"/>
            <p:cNvSpPr/>
            <p:nvPr/>
          </p:nvSpPr>
          <p:spPr>
            <a:xfrm>
              <a:off x="1439917" y="2443249"/>
              <a:ext cx="1828800" cy="95159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ounded Rectangle 22"/>
            <p:cNvSpPr/>
            <p:nvPr/>
          </p:nvSpPr>
          <p:spPr>
            <a:xfrm>
              <a:off x="1592037" y="2904915"/>
              <a:ext cx="1538929" cy="4921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dirty="0" smtClean="0">
                  <a:solidFill>
                    <a:schemeClr val="tx1"/>
                  </a:solidFill>
                </a:rPr>
                <a:t>oid *</a:t>
              </a:r>
              <a:r>
                <a:rPr lang="en-US" dirty="0" err="1" smtClean="0">
                  <a:solidFill>
                    <a:schemeClr val="tx1"/>
                  </a:solidFill>
                </a:rPr>
                <a:t>vtable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46129" y="2443811"/>
              <a:ext cx="1164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Teacher t1</a:t>
              </a:r>
              <a:endParaRPr lang="en-US" dirty="0"/>
            </a:p>
          </p:txBody>
        </p:sp>
      </p:grpSp>
      <p:sp>
        <p:nvSpPr>
          <p:cNvPr id="22" name="Content Placeholder 5"/>
          <p:cNvSpPr>
            <a:spLocks noGrp="1"/>
          </p:cNvSpPr>
          <p:nvPr>
            <p:ph idx="1"/>
          </p:nvPr>
        </p:nvSpPr>
        <p:spPr>
          <a:xfrm>
            <a:off x="488043" y="1698841"/>
            <a:ext cx="6980906" cy="612411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Example of Teacher overriding func1, but not func</a:t>
            </a:r>
            <a:r>
              <a:rPr lang="en-US" dirty="0"/>
              <a:t>2</a:t>
            </a:r>
          </a:p>
        </p:txBody>
      </p:sp>
      <p:grpSp>
        <p:nvGrpSpPr>
          <p:cNvPr id="24" name="Group 23"/>
          <p:cNvGrpSpPr/>
          <p:nvPr/>
        </p:nvGrpSpPr>
        <p:grpSpPr>
          <a:xfrm>
            <a:off x="492348" y="3654822"/>
            <a:ext cx="1828800" cy="953852"/>
            <a:chOff x="1439917" y="2443249"/>
            <a:chExt cx="1828800" cy="953852"/>
          </a:xfrm>
        </p:grpSpPr>
        <p:sp>
          <p:nvSpPr>
            <p:cNvPr id="25" name="Rounded Rectangle 24"/>
            <p:cNvSpPr/>
            <p:nvPr/>
          </p:nvSpPr>
          <p:spPr>
            <a:xfrm>
              <a:off x="1439917" y="2443249"/>
              <a:ext cx="1828800" cy="95159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ounded Rectangle 25"/>
            <p:cNvSpPr/>
            <p:nvPr/>
          </p:nvSpPr>
          <p:spPr>
            <a:xfrm>
              <a:off x="1592037" y="2904915"/>
              <a:ext cx="1538929" cy="4921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dirty="0" smtClean="0">
                  <a:solidFill>
                    <a:schemeClr val="tx1"/>
                  </a:solidFill>
                </a:rPr>
                <a:t>oid *</a:t>
              </a:r>
              <a:r>
                <a:rPr lang="en-US" dirty="0" err="1" smtClean="0">
                  <a:solidFill>
                    <a:schemeClr val="tx1"/>
                  </a:solidFill>
                </a:rPr>
                <a:t>vtable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1746129" y="2443811"/>
              <a:ext cx="1164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Teacher t2</a:t>
              </a:r>
              <a:endParaRPr lang="en-US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488043" y="4706784"/>
            <a:ext cx="1828800" cy="953852"/>
            <a:chOff x="1439917" y="2443249"/>
            <a:chExt cx="1828800" cy="953852"/>
          </a:xfrm>
        </p:grpSpPr>
        <p:sp>
          <p:nvSpPr>
            <p:cNvPr id="30" name="Rounded Rectangle 29"/>
            <p:cNvSpPr/>
            <p:nvPr/>
          </p:nvSpPr>
          <p:spPr>
            <a:xfrm>
              <a:off x="1439917" y="2443249"/>
              <a:ext cx="1828800" cy="95159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ounded Rectangle 30"/>
            <p:cNvSpPr/>
            <p:nvPr/>
          </p:nvSpPr>
          <p:spPr>
            <a:xfrm>
              <a:off x="1592037" y="2904915"/>
              <a:ext cx="1538929" cy="4921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dirty="0" smtClean="0">
                  <a:solidFill>
                    <a:schemeClr val="tx1"/>
                  </a:solidFill>
                </a:rPr>
                <a:t>oid *</a:t>
              </a:r>
              <a:r>
                <a:rPr lang="en-US" dirty="0" err="1" smtClean="0">
                  <a:solidFill>
                    <a:schemeClr val="tx1"/>
                  </a:solidFill>
                </a:rPr>
                <a:t>vtable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46129" y="2443811"/>
              <a:ext cx="116442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Teacher t3</a:t>
              </a:r>
              <a:endParaRPr lang="en-US" dirty="0"/>
            </a:p>
          </p:txBody>
        </p:sp>
      </p:grpSp>
      <p:cxnSp>
        <p:nvCxnSpPr>
          <p:cNvPr id="44" name="Straight Arrow Connector 43"/>
          <p:cNvCxnSpPr>
            <a:stCxn id="26" idx="3"/>
            <a:endCxn id="28" idx="1"/>
          </p:cNvCxnSpPr>
          <p:nvPr/>
        </p:nvCxnSpPr>
        <p:spPr>
          <a:xfrm flipV="1">
            <a:off x="2183397" y="3954752"/>
            <a:ext cx="1037345" cy="4078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stCxn id="31" idx="3"/>
            <a:endCxn id="28" idx="1"/>
          </p:cNvCxnSpPr>
          <p:nvPr/>
        </p:nvCxnSpPr>
        <p:spPr>
          <a:xfrm flipV="1">
            <a:off x="2179092" y="3954752"/>
            <a:ext cx="1041650" cy="1459791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TextBox 45"/>
          <p:cNvSpPr txBox="1"/>
          <p:nvPr/>
        </p:nvSpPr>
        <p:spPr>
          <a:xfrm>
            <a:off x="5229890" y="3654822"/>
            <a:ext cx="2164182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void Teacher::func1()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}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229890" y="4911549"/>
            <a:ext cx="2070310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dirty="0" smtClean="0"/>
              <a:t>void Person::func2()</a:t>
            </a:r>
          </a:p>
          <a:p>
            <a:r>
              <a:rPr lang="en-US" dirty="0" smtClean="0"/>
              <a:t>{</a:t>
            </a:r>
          </a:p>
          <a:p>
            <a:r>
              <a:rPr lang="en-US" dirty="0"/>
              <a:t>}</a:t>
            </a:r>
          </a:p>
        </p:txBody>
      </p:sp>
      <p:cxnSp>
        <p:nvCxnSpPr>
          <p:cNvPr id="48" name="Straight Arrow Connector 47"/>
          <p:cNvCxnSpPr>
            <a:stCxn id="34" idx="3"/>
            <a:endCxn id="46" idx="1"/>
          </p:cNvCxnSpPr>
          <p:nvPr/>
        </p:nvCxnSpPr>
        <p:spPr>
          <a:xfrm>
            <a:off x="4641722" y="3966754"/>
            <a:ext cx="588168" cy="14973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61" idx="1"/>
            <a:endCxn id="70" idx="3"/>
          </p:cNvCxnSpPr>
          <p:nvPr/>
        </p:nvCxnSpPr>
        <p:spPr>
          <a:xfrm flipH="1" flipV="1">
            <a:off x="9445933" y="4026379"/>
            <a:ext cx="805099" cy="70609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5" name="Group 54"/>
          <p:cNvGrpSpPr/>
          <p:nvPr/>
        </p:nvGrpSpPr>
        <p:grpSpPr>
          <a:xfrm>
            <a:off x="10094607" y="2972754"/>
            <a:ext cx="1828800" cy="953852"/>
            <a:chOff x="1439917" y="2443249"/>
            <a:chExt cx="1828800" cy="953852"/>
          </a:xfrm>
        </p:grpSpPr>
        <p:sp>
          <p:nvSpPr>
            <p:cNvPr id="56" name="Rounded Rectangle 55"/>
            <p:cNvSpPr/>
            <p:nvPr/>
          </p:nvSpPr>
          <p:spPr>
            <a:xfrm>
              <a:off x="1439917" y="2443249"/>
              <a:ext cx="1828800" cy="95159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1592037" y="2904915"/>
              <a:ext cx="1538929" cy="4921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dirty="0" smtClean="0">
                  <a:solidFill>
                    <a:schemeClr val="tx1"/>
                  </a:solidFill>
                </a:rPr>
                <a:t>oid *</a:t>
              </a:r>
              <a:r>
                <a:rPr lang="en-US" dirty="0" err="1" smtClean="0">
                  <a:solidFill>
                    <a:schemeClr val="tx1"/>
                  </a:solidFill>
                </a:rPr>
                <a:t>vtable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1746129" y="2443811"/>
              <a:ext cx="1115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Person p1</a:t>
              </a:r>
              <a:endParaRPr lang="en-US" dirty="0"/>
            </a:p>
          </p:txBody>
        </p:sp>
      </p:grpSp>
      <p:grpSp>
        <p:nvGrpSpPr>
          <p:cNvPr id="59" name="Group 58"/>
          <p:cNvGrpSpPr/>
          <p:nvPr/>
        </p:nvGrpSpPr>
        <p:grpSpPr>
          <a:xfrm>
            <a:off x="10098912" y="4024716"/>
            <a:ext cx="1828800" cy="953852"/>
            <a:chOff x="1439917" y="2443249"/>
            <a:chExt cx="1828800" cy="953852"/>
          </a:xfrm>
        </p:grpSpPr>
        <p:sp>
          <p:nvSpPr>
            <p:cNvPr id="60" name="Rounded Rectangle 59"/>
            <p:cNvSpPr/>
            <p:nvPr/>
          </p:nvSpPr>
          <p:spPr>
            <a:xfrm>
              <a:off x="1439917" y="2443249"/>
              <a:ext cx="1828800" cy="95159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Rounded Rectangle 60"/>
            <p:cNvSpPr/>
            <p:nvPr/>
          </p:nvSpPr>
          <p:spPr>
            <a:xfrm>
              <a:off x="1592037" y="2904915"/>
              <a:ext cx="1538929" cy="4921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>
                  <a:solidFill>
                    <a:schemeClr val="tx1"/>
                  </a:solidFill>
                </a:rPr>
                <a:t>v</a:t>
              </a:r>
              <a:r>
                <a:rPr lang="en-US" dirty="0" smtClean="0">
                  <a:solidFill>
                    <a:schemeClr val="tx1"/>
                  </a:solidFill>
                </a:rPr>
                <a:t>oid *</a:t>
              </a:r>
              <a:r>
                <a:rPr lang="en-US" dirty="0" err="1" smtClean="0">
                  <a:solidFill>
                    <a:schemeClr val="tx1"/>
                  </a:solidFill>
                </a:rPr>
                <a:t>vtable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746129" y="2443811"/>
              <a:ext cx="111543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Person </a:t>
              </a:r>
              <a:r>
                <a:rPr lang="en-US" dirty="0"/>
                <a:t>p</a:t>
              </a:r>
              <a:r>
                <a:rPr lang="en-US" dirty="0" smtClean="0"/>
                <a:t>2</a:t>
              </a:r>
              <a:endParaRPr lang="en-US" dirty="0"/>
            </a:p>
          </p:txBody>
        </p:sp>
      </p:grpSp>
      <p:cxnSp>
        <p:nvCxnSpPr>
          <p:cNvPr id="36" name="Straight Arrow Connector 35"/>
          <p:cNvCxnSpPr>
            <a:stCxn id="23" idx="3"/>
            <a:endCxn id="28" idx="1"/>
          </p:cNvCxnSpPr>
          <p:nvPr/>
        </p:nvCxnSpPr>
        <p:spPr>
          <a:xfrm>
            <a:off x="2179092" y="3310619"/>
            <a:ext cx="1041650" cy="644133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>
            <a:stCxn id="43" idx="3"/>
            <a:endCxn id="47" idx="1"/>
          </p:cNvCxnSpPr>
          <p:nvPr/>
        </p:nvCxnSpPr>
        <p:spPr>
          <a:xfrm>
            <a:off x="4641722" y="4305640"/>
            <a:ext cx="588168" cy="106757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>
            <a:stCxn id="57" idx="1"/>
            <a:endCxn id="70" idx="3"/>
          </p:cNvCxnSpPr>
          <p:nvPr/>
        </p:nvCxnSpPr>
        <p:spPr>
          <a:xfrm flipH="1">
            <a:off x="9445933" y="3680513"/>
            <a:ext cx="800794" cy="345866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>
            <a:off x="3220742" y="3434420"/>
            <a:ext cx="1554819" cy="1040663"/>
            <a:chOff x="3220742" y="3434420"/>
            <a:chExt cx="1554819" cy="1040663"/>
          </a:xfrm>
        </p:grpSpPr>
        <p:grpSp>
          <p:nvGrpSpPr>
            <p:cNvPr id="13" name="Group 12"/>
            <p:cNvGrpSpPr/>
            <p:nvPr/>
          </p:nvGrpSpPr>
          <p:grpSpPr>
            <a:xfrm>
              <a:off x="3220742" y="3434420"/>
              <a:ext cx="1515508" cy="1040663"/>
              <a:chOff x="5571132" y="3904636"/>
              <a:chExt cx="1515508" cy="1040663"/>
            </a:xfrm>
          </p:grpSpPr>
          <p:sp>
            <p:nvSpPr>
              <p:cNvPr id="28" name="Rounded Rectangle 27"/>
              <p:cNvSpPr/>
              <p:nvPr/>
            </p:nvSpPr>
            <p:spPr>
              <a:xfrm>
                <a:off x="5571132" y="3904636"/>
                <a:ext cx="1515508" cy="1040663"/>
              </a:xfrm>
              <a:prstGeom prst="roundRect">
                <a:avLst/>
              </a:prstGeom>
              <a:gradFill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5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4" name="Rounded Rectangle 33"/>
              <p:cNvSpPr/>
              <p:nvPr/>
            </p:nvSpPr>
            <p:spPr>
              <a:xfrm>
                <a:off x="5665138" y="4267527"/>
                <a:ext cx="1326974" cy="338886"/>
              </a:xfrm>
              <a:prstGeom prst="roundRect">
                <a:avLst/>
              </a:prstGeom>
              <a:gradFill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5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Ptr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to func1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43" name="Rounded Rectangle 42"/>
            <p:cNvSpPr/>
            <p:nvPr/>
          </p:nvSpPr>
          <p:spPr>
            <a:xfrm>
              <a:off x="3314748" y="4136197"/>
              <a:ext cx="1326974" cy="3388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Ptr</a:t>
              </a:r>
              <a:r>
                <a:rPr lang="en-US" dirty="0" smtClean="0">
                  <a:solidFill>
                    <a:schemeClr val="tx1"/>
                  </a:solidFill>
                </a:rPr>
                <a:t> to func2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3231612" y="3448549"/>
              <a:ext cx="154394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TeacherVTable</a:t>
              </a:r>
              <a:endParaRPr lang="en-US" dirty="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7944361" y="3525009"/>
            <a:ext cx="1515508" cy="1040663"/>
            <a:chOff x="3220742" y="3434420"/>
            <a:chExt cx="1515508" cy="1040663"/>
          </a:xfrm>
        </p:grpSpPr>
        <p:grpSp>
          <p:nvGrpSpPr>
            <p:cNvPr id="53" name="Group 52"/>
            <p:cNvGrpSpPr/>
            <p:nvPr/>
          </p:nvGrpSpPr>
          <p:grpSpPr>
            <a:xfrm>
              <a:off x="3220742" y="3434420"/>
              <a:ext cx="1515508" cy="1040663"/>
              <a:chOff x="5571132" y="3904636"/>
              <a:chExt cx="1515508" cy="1040663"/>
            </a:xfrm>
          </p:grpSpPr>
          <p:sp>
            <p:nvSpPr>
              <p:cNvPr id="65" name="Rounded Rectangle 64"/>
              <p:cNvSpPr/>
              <p:nvPr/>
            </p:nvSpPr>
            <p:spPr>
              <a:xfrm>
                <a:off x="5571132" y="3904636"/>
                <a:ext cx="1515508" cy="1040663"/>
              </a:xfrm>
              <a:prstGeom prst="roundRect">
                <a:avLst/>
              </a:prstGeom>
              <a:gradFill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5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6" name="Rounded Rectangle 65"/>
              <p:cNvSpPr/>
              <p:nvPr/>
            </p:nvSpPr>
            <p:spPr>
              <a:xfrm>
                <a:off x="5665138" y="4267527"/>
                <a:ext cx="1326974" cy="338886"/>
              </a:xfrm>
              <a:prstGeom prst="roundRect">
                <a:avLst/>
              </a:prstGeom>
              <a:gradFill>
                <a:gsLst>
                  <a:gs pos="0">
                    <a:schemeClr val="accent4">
                      <a:lumMod val="40000"/>
                      <a:lumOff val="60000"/>
                    </a:schemeClr>
                  </a:gs>
                  <a:gs pos="100000">
                    <a:schemeClr val="accent4">
                      <a:lumMod val="50000"/>
                    </a:schemeClr>
                  </a:gs>
                </a:gsLst>
                <a:lin ang="5400000" scaled="1"/>
              </a:gra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err="1" smtClean="0">
                    <a:solidFill>
                      <a:schemeClr val="tx1"/>
                    </a:solidFill>
                  </a:rPr>
                  <a:t>Ptr</a:t>
                </a:r>
                <a:r>
                  <a:rPr lang="en-US" dirty="0" smtClean="0">
                    <a:solidFill>
                      <a:schemeClr val="tx1"/>
                    </a:solidFill>
                  </a:rPr>
                  <a:t> to func1</a:t>
                </a:r>
                <a:endParaRPr lang="en-US" dirty="0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63" name="Rounded Rectangle 62"/>
            <p:cNvSpPr/>
            <p:nvPr/>
          </p:nvSpPr>
          <p:spPr>
            <a:xfrm>
              <a:off x="3314748" y="4136197"/>
              <a:ext cx="1326974" cy="338886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err="1" smtClean="0">
                  <a:solidFill>
                    <a:schemeClr val="tx1"/>
                  </a:solidFill>
                </a:rPr>
                <a:t>Ptr</a:t>
              </a:r>
              <a:r>
                <a:rPr lang="en-US" dirty="0" smtClean="0">
                  <a:solidFill>
                    <a:schemeClr val="tx1"/>
                  </a:solidFill>
                </a:rPr>
                <a:t> to func2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3231612" y="3448549"/>
              <a:ext cx="14500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PersonVTable</a:t>
              </a:r>
              <a:endParaRPr lang="en-US" dirty="0"/>
            </a:p>
          </p:txBody>
        </p:sp>
      </p:grpSp>
      <p:cxnSp>
        <p:nvCxnSpPr>
          <p:cNvPr id="73" name="Straight Arrow Connector 72"/>
          <p:cNvCxnSpPr>
            <a:stCxn id="66" idx="1"/>
            <a:endCxn id="15" idx="3"/>
          </p:cNvCxnSpPr>
          <p:nvPr/>
        </p:nvCxnSpPr>
        <p:spPr>
          <a:xfrm flipH="1" flipV="1">
            <a:off x="7300200" y="2874148"/>
            <a:ext cx="738167" cy="118319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/>
          <p:cNvCxnSpPr>
            <a:stCxn id="63" idx="1"/>
            <a:endCxn id="47" idx="3"/>
          </p:cNvCxnSpPr>
          <p:nvPr/>
        </p:nvCxnSpPr>
        <p:spPr>
          <a:xfrm flipH="1">
            <a:off x="7300200" y="4396229"/>
            <a:ext cx="738167" cy="97698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46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Can the Compiler Tell Us About the </a:t>
            </a:r>
            <a:r>
              <a:rPr lang="en-US" dirty="0" err="1" smtClean="0"/>
              <a:t>vtable</a:t>
            </a:r>
            <a:r>
              <a:rPr lang="en-US" dirty="0" smtClean="0"/>
              <a:t>?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3261" y="1690688"/>
            <a:ext cx="9985478" cy="164211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2992" y="3112770"/>
            <a:ext cx="5866103" cy="3516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764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3813547" y="2856975"/>
            <a:ext cx="3962400" cy="3357234"/>
            <a:chOff x="1744717" y="2879835"/>
            <a:chExt cx="3962400" cy="3357234"/>
          </a:xfrm>
        </p:grpSpPr>
        <p:sp>
          <p:nvSpPr>
            <p:cNvPr id="2" name="Rounded Rectangle 1"/>
            <p:cNvSpPr/>
            <p:nvPr/>
          </p:nvSpPr>
          <p:spPr>
            <a:xfrm>
              <a:off x="1744717" y="2879835"/>
              <a:ext cx="3962400" cy="3357234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05727" y="2879835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99749" y="4219179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uint64_t m_mem3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199749" y="5194541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99749" y="5866447"/>
              <a:ext cx="3040380" cy="37062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uint16_t m_mem5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99749" y="3548094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m_mem2 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24" name="Rounded Rectangle 23"/>
          <p:cNvSpPr/>
          <p:nvPr/>
        </p:nvSpPr>
        <p:spPr>
          <a:xfrm>
            <a:off x="3675082" y="4203724"/>
            <a:ext cx="6303308" cy="944783"/>
          </a:xfrm>
          <a:prstGeom prst="roundRect">
            <a:avLst/>
          </a:prstGeom>
          <a:solidFill>
            <a:schemeClr val="accent6">
              <a:lumMod val="75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Multiple Inheritance Work?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4330" y="1799855"/>
            <a:ext cx="7481617" cy="612411"/>
          </a:xfrm>
        </p:spPr>
        <p:txBody>
          <a:bodyPr>
            <a:normAutofit/>
          </a:bodyPr>
          <a:lstStyle/>
          <a:p>
            <a:r>
              <a:rPr lang="en-US" dirty="0" smtClean="0"/>
              <a:t>Let’s model an all-in-one printer/scanner device</a:t>
            </a:r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987972" y="2965690"/>
            <a:ext cx="1875580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</a:t>
            </a:r>
            <a:r>
              <a:rPr lang="en-US" dirty="0" smtClean="0">
                <a:solidFill>
                  <a:schemeClr val="tx1"/>
                </a:solidFill>
              </a:rPr>
              <a:t>&amp;</a:t>
            </a:r>
            <a:r>
              <a:rPr lang="en-US" dirty="0" err="1" smtClean="0">
                <a:solidFill>
                  <a:schemeClr val="tx1"/>
                </a:solidFill>
              </a:rPr>
              <a:t>allInOne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+ 0</a:t>
            </a: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 flipV="1">
            <a:off x="2863552" y="3192518"/>
            <a:ext cx="1411005" cy="114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987972" y="5258868"/>
            <a:ext cx="1862657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</a:t>
            </a:r>
            <a:r>
              <a:rPr lang="en-US" dirty="0" smtClean="0">
                <a:solidFill>
                  <a:schemeClr val="tx1"/>
                </a:solidFill>
              </a:rPr>
              <a:t>&amp;</a:t>
            </a:r>
            <a:r>
              <a:rPr lang="en-US" dirty="0" err="1" smtClean="0">
                <a:solidFill>
                  <a:schemeClr val="tx1"/>
                </a:solidFill>
              </a:rPr>
              <a:t>allInOne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</a:t>
            </a:r>
            <a:r>
              <a:rPr lang="en-US" dirty="0" smtClean="0">
                <a:solidFill>
                  <a:schemeClr val="tx1"/>
                </a:solidFill>
              </a:rPr>
              <a:t>16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 flipV="1">
            <a:off x="2850629" y="5485697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987972" y="4447566"/>
            <a:ext cx="1862657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</a:t>
            </a:r>
            <a:r>
              <a:rPr lang="en-US" dirty="0" smtClean="0">
                <a:solidFill>
                  <a:schemeClr val="tx1"/>
                </a:solidFill>
              </a:rPr>
              <a:t>&amp;</a:t>
            </a:r>
            <a:r>
              <a:rPr lang="en-US" dirty="0" err="1" smtClean="0">
                <a:solidFill>
                  <a:schemeClr val="tx1"/>
                </a:solidFill>
              </a:rPr>
              <a:t>allInOne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 flipV="1">
            <a:off x="2850629" y="4674395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987972" y="5795601"/>
            <a:ext cx="1886653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</a:t>
            </a:r>
            <a:r>
              <a:rPr lang="en-US" dirty="0" smtClean="0">
                <a:solidFill>
                  <a:schemeClr val="tx1"/>
                </a:solidFill>
              </a:rPr>
              <a:t>&amp;</a:t>
            </a:r>
            <a:r>
              <a:rPr lang="en-US" dirty="0" err="1" smtClean="0">
                <a:solidFill>
                  <a:schemeClr val="tx1"/>
                </a:solidFill>
              </a:rPr>
              <a:t>allInOne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</a:t>
            </a:r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>
          <a:xfrm flipV="1">
            <a:off x="2874625" y="6022430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675082" y="2847750"/>
            <a:ext cx="6303308" cy="1346221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386284" y="4489729"/>
            <a:ext cx="8260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Printer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03025" y="3343394"/>
            <a:ext cx="9361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Scanner</a:t>
            </a:r>
            <a:endParaRPr lang="en-US" dirty="0"/>
          </a:p>
        </p:txBody>
      </p:sp>
      <p:sp>
        <p:nvSpPr>
          <p:cNvPr id="27" name="Rectangle 26"/>
          <p:cNvSpPr/>
          <p:nvPr/>
        </p:nvSpPr>
        <p:spPr>
          <a:xfrm>
            <a:off x="987972" y="3630788"/>
            <a:ext cx="1862657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</a:t>
            </a:r>
            <a:r>
              <a:rPr lang="en-US" dirty="0" smtClean="0">
                <a:solidFill>
                  <a:schemeClr val="tx1"/>
                </a:solidFill>
              </a:rPr>
              <a:t>&amp;</a:t>
            </a:r>
            <a:r>
              <a:rPr lang="en-US" dirty="0" err="1" smtClean="0">
                <a:solidFill>
                  <a:schemeClr val="tx1"/>
                </a:solidFill>
              </a:rPr>
              <a:t>allInOne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+ 4</a:t>
            </a:r>
          </a:p>
        </p:txBody>
      </p:sp>
      <p:cxnSp>
        <p:nvCxnSpPr>
          <p:cNvPr id="28" name="Straight Arrow Connector 27"/>
          <p:cNvCxnSpPr>
            <a:stCxn id="27" idx="3"/>
          </p:cNvCxnSpPr>
          <p:nvPr/>
        </p:nvCxnSpPr>
        <p:spPr>
          <a:xfrm flipV="1">
            <a:off x="2850629" y="3857617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Rounded Rectangle 29"/>
          <p:cNvSpPr/>
          <p:nvPr/>
        </p:nvSpPr>
        <p:spPr>
          <a:xfrm>
            <a:off x="3675082" y="5155912"/>
            <a:ext cx="6303308" cy="1058296"/>
          </a:xfrm>
          <a:prstGeom prst="roundRect">
            <a:avLst/>
          </a:prstGeom>
          <a:solidFill>
            <a:srgbClr val="7030A0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8386284" y="5473434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AllInOne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507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Multiple Inheritance Discussion Questions: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614370" y="1799855"/>
            <a:ext cx="10198410" cy="4178035"/>
          </a:xfrm>
        </p:spPr>
        <p:txBody>
          <a:bodyPr>
            <a:normAutofit/>
          </a:bodyPr>
          <a:lstStyle/>
          <a:p>
            <a:r>
              <a:rPr lang="en-US" dirty="0" smtClean="0"/>
              <a:t>Can we pass an </a:t>
            </a:r>
            <a:r>
              <a:rPr lang="en-US" dirty="0" err="1" smtClean="0"/>
              <a:t>AllInOne</a:t>
            </a:r>
            <a:r>
              <a:rPr lang="en-US" dirty="0" smtClean="0"/>
              <a:t> object into a function accepting a Printer as an argument?</a:t>
            </a:r>
          </a:p>
          <a:p>
            <a:r>
              <a:rPr lang="en-US" dirty="0"/>
              <a:t>Can we pass an </a:t>
            </a:r>
            <a:r>
              <a:rPr lang="en-US" dirty="0" err="1"/>
              <a:t>AllInOne</a:t>
            </a:r>
            <a:r>
              <a:rPr lang="en-US" dirty="0"/>
              <a:t> object into a function accepting a </a:t>
            </a:r>
            <a:r>
              <a:rPr lang="en-US" dirty="0" smtClean="0"/>
              <a:t>Scanner </a:t>
            </a:r>
            <a:r>
              <a:rPr lang="en-US" dirty="0"/>
              <a:t>as an argument</a:t>
            </a:r>
            <a:r>
              <a:rPr lang="en-US" dirty="0" smtClean="0"/>
              <a:t>?</a:t>
            </a:r>
          </a:p>
          <a:p>
            <a:r>
              <a:rPr lang="en-US" dirty="0" smtClean="0"/>
              <a:t>Suppose we build three functions, one that takes a ref to a Scanner, Printer, and an </a:t>
            </a:r>
            <a:r>
              <a:rPr lang="en-US" dirty="0" err="1" smtClean="0"/>
              <a:t>AllInOne</a:t>
            </a:r>
            <a:r>
              <a:rPr lang="en-US" dirty="0" smtClean="0"/>
              <a:t>.  If we print the address of the parameter, what will the value be?  Why?</a:t>
            </a:r>
          </a:p>
          <a:p>
            <a:r>
              <a:rPr lang="en-US" dirty="0" smtClean="0"/>
              <a:t>Code it and prove/disprove your conjecture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5928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91012" y="1790700"/>
            <a:ext cx="5321618" cy="4830176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Let’s Code – Can Someone Be Both a Student and a Teacher?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3440184" cy="4351338"/>
          </a:xfrm>
        </p:spPr>
        <p:txBody>
          <a:bodyPr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//TRICKY: This is nuanced (Diamond Problem)</a:t>
            </a:r>
          </a:p>
          <a:p>
            <a:r>
              <a:rPr lang="en-US" dirty="0" smtClean="0"/>
              <a:t>Can someone describe the memory layout for this object? </a:t>
            </a:r>
            <a:endParaRPr lang="en-US" dirty="0"/>
          </a:p>
        </p:txBody>
      </p:sp>
      <p:cxnSp>
        <p:nvCxnSpPr>
          <p:cNvPr id="7" name="Straight Arrow Connector 6"/>
          <p:cNvCxnSpPr>
            <a:stCxn id="10" idx="2"/>
          </p:cNvCxnSpPr>
          <p:nvPr/>
        </p:nvCxnSpPr>
        <p:spPr>
          <a:xfrm flipH="1">
            <a:off x="8378190" y="2803226"/>
            <a:ext cx="853248" cy="96867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 rot="1276222">
            <a:off x="7445928" y="1694237"/>
            <a:ext cx="3987514" cy="114809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C00000"/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Remember that both of these inherit from Person</a:t>
            </a:r>
          </a:p>
        </p:txBody>
      </p:sp>
    </p:spTree>
    <p:extLst>
      <p:ext uri="{BB962C8B-B14F-4D97-AF65-F5344CB8AC3E}">
        <p14:creationId xmlns:p14="http://schemas.microsoft.com/office/powerpoint/2010/main" val="3545461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180" y="3002644"/>
            <a:ext cx="9605639" cy="327279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this code?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6981068" cy="623154"/>
          </a:xfrm>
        </p:spPr>
        <p:txBody>
          <a:bodyPr>
            <a:normAutofit/>
          </a:bodyPr>
          <a:lstStyle/>
          <a:p>
            <a:r>
              <a:rPr lang="en-US" dirty="0" smtClean="0"/>
              <a:t>Sure looks good, but it won’t compile </a:t>
            </a:r>
            <a:endParaRPr lang="en-US" dirty="0"/>
          </a:p>
        </p:txBody>
      </p:sp>
      <p:cxnSp>
        <p:nvCxnSpPr>
          <p:cNvPr id="7" name="Straight Arrow Connector 6"/>
          <p:cNvCxnSpPr>
            <a:stCxn id="10" idx="2"/>
          </p:cNvCxnSpPr>
          <p:nvPr/>
        </p:nvCxnSpPr>
        <p:spPr>
          <a:xfrm flipH="1">
            <a:off x="3097530" y="3034776"/>
            <a:ext cx="6579678" cy="184583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 rot="1276222">
            <a:off x="7891698" y="1925787"/>
            <a:ext cx="3987514" cy="114809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C00000"/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How many times did we inherit from Person?</a:t>
            </a:r>
          </a:p>
        </p:txBody>
      </p:sp>
    </p:spTree>
    <p:extLst>
      <p:ext uri="{BB962C8B-B14F-4D97-AF65-F5344CB8AC3E}">
        <p14:creationId xmlns:p14="http://schemas.microsoft.com/office/powerpoint/2010/main" val="190459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3180" y="3002644"/>
            <a:ext cx="9610103" cy="3272790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wrong with this code?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6981068" cy="11454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Now it compiles… but still totally broken</a:t>
            </a:r>
          </a:p>
          <a:p>
            <a:r>
              <a:rPr lang="en-US" dirty="0" smtClean="0"/>
              <a:t>How many first names does a grad student really have?</a:t>
            </a:r>
            <a:endParaRPr lang="en-US" dirty="0"/>
          </a:p>
        </p:txBody>
      </p:sp>
      <p:cxnSp>
        <p:nvCxnSpPr>
          <p:cNvPr id="7" name="Straight Arrow Connector 6"/>
          <p:cNvCxnSpPr>
            <a:stCxn id="10" idx="2"/>
          </p:cNvCxnSpPr>
          <p:nvPr/>
        </p:nvCxnSpPr>
        <p:spPr>
          <a:xfrm flipH="1">
            <a:off x="3097530" y="3034776"/>
            <a:ext cx="6579678" cy="1845834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 rot="1276222">
            <a:off x="7891698" y="1925787"/>
            <a:ext cx="3987514" cy="1148094"/>
          </a:xfrm>
          <a:prstGeom prst="roundRect">
            <a:avLst/>
          </a:prstGeom>
          <a:gradFill>
            <a:gsLst>
              <a:gs pos="0">
                <a:srgbClr val="FF0000"/>
              </a:gs>
              <a:gs pos="100000">
                <a:srgbClr val="C00000"/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 smtClean="0">
                <a:solidFill>
                  <a:schemeClr val="tx1"/>
                </a:solidFill>
              </a:rPr>
              <a:t>How many times did we inherit from Person?</a:t>
            </a:r>
          </a:p>
        </p:txBody>
      </p:sp>
    </p:spTree>
    <p:extLst>
      <p:ext uri="{BB962C8B-B14F-4D97-AF65-F5344CB8AC3E}">
        <p14:creationId xmlns:p14="http://schemas.microsoft.com/office/powerpoint/2010/main" val="2900113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 There a Way to Make </a:t>
            </a:r>
            <a:r>
              <a:rPr lang="en-US" dirty="0" err="1" smtClean="0"/>
              <a:t>GradStudent</a:t>
            </a:r>
            <a:r>
              <a:rPr lang="en-US" dirty="0" smtClean="0"/>
              <a:t> (Student/Teacher) Share the Same Person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4822" y="2617470"/>
            <a:ext cx="5181988" cy="3752850"/>
          </a:xfrm>
          <a:prstGeom prst="rect">
            <a:avLst/>
          </a:prstGeom>
        </p:spPr>
      </p:pic>
      <p:sp>
        <p:nvSpPr>
          <p:cNvPr id="7" name="Rounded Rectangle 6"/>
          <p:cNvSpPr/>
          <p:nvPr/>
        </p:nvSpPr>
        <p:spPr>
          <a:xfrm>
            <a:off x="3720417" y="1761139"/>
            <a:ext cx="4204429" cy="785879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Use a pointer to base class rather than containment</a:t>
            </a:r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10262" y="2617469"/>
            <a:ext cx="5016818" cy="3739243"/>
          </a:xfrm>
          <a:prstGeom prst="rect">
            <a:avLst/>
          </a:prstGeom>
        </p:spPr>
      </p:pic>
      <p:cxnSp>
        <p:nvCxnSpPr>
          <p:cNvPr id="8" name="Straight Arrow Connector 7"/>
          <p:cNvCxnSpPr>
            <a:stCxn id="7" idx="2"/>
          </p:cNvCxnSpPr>
          <p:nvPr/>
        </p:nvCxnSpPr>
        <p:spPr>
          <a:xfrm flipH="1">
            <a:off x="3051810" y="2547018"/>
            <a:ext cx="2770822" cy="111058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7" idx="2"/>
          </p:cNvCxnSpPr>
          <p:nvPr/>
        </p:nvCxnSpPr>
        <p:spPr>
          <a:xfrm>
            <a:off x="5822632" y="2547018"/>
            <a:ext cx="2361248" cy="101914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0011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Deep Dive into Simple Inheritance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344018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How big is this object?</a:t>
            </a:r>
          </a:p>
          <a:p>
            <a:r>
              <a:rPr lang="en-US" dirty="0" smtClean="0"/>
              <a:t>What are the addresses of each member?</a:t>
            </a:r>
          </a:p>
          <a:p>
            <a:r>
              <a:rPr lang="en-US" dirty="0" smtClean="0"/>
              <a:t>How did the compiler lay out the members?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71557" y="2224766"/>
            <a:ext cx="4372140" cy="3909829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 rot="868419">
            <a:off x="6991860" y="1797863"/>
            <a:ext cx="4204429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Start with a simple version of our Person object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280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Show sizes and addresses of members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199" y="1857156"/>
            <a:ext cx="6571593" cy="1221061"/>
          </a:xfrm>
        </p:spPr>
        <p:txBody>
          <a:bodyPr>
            <a:normAutofit/>
          </a:bodyPr>
          <a:lstStyle/>
          <a:p>
            <a:r>
              <a:rPr lang="en-US" dirty="0" smtClean="0"/>
              <a:t>Let’s code this up and see what we get</a:t>
            </a:r>
          </a:p>
          <a:p>
            <a:r>
              <a:rPr lang="en-US" dirty="0" smtClean="0"/>
              <a:t>Any guesses before we implement?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8409" y="3078217"/>
            <a:ext cx="9387535" cy="3532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910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C/C++ Lay </a:t>
            </a:r>
            <a:r>
              <a:rPr lang="en-US" dirty="0"/>
              <a:t>O</a:t>
            </a:r>
            <a:r>
              <a:rPr lang="en-US" dirty="0" smtClean="0"/>
              <a:t>ut Structures/Classes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4330" y="1799855"/>
            <a:ext cx="9809790" cy="612411"/>
          </a:xfrm>
        </p:spPr>
        <p:txBody>
          <a:bodyPr>
            <a:normAutofit/>
          </a:bodyPr>
          <a:lstStyle/>
          <a:p>
            <a:r>
              <a:rPr lang="en-US" dirty="0" smtClean="0"/>
              <a:t>Assume this is our “Person” object with some arbitrary members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 rot="19156481">
            <a:off x="7936519" y="3359216"/>
            <a:ext cx="4204429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Compilers have much leeway here; standards are loose</a:t>
            </a:r>
            <a:endParaRPr lang="en-US" sz="2400" dirty="0">
              <a:solidFill>
                <a:schemeClr val="tx1"/>
              </a:solidFill>
            </a:endParaRPr>
          </a:p>
        </p:txBody>
      </p:sp>
      <p:grpSp>
        <p:nvGrpSpPr>
          <p:cNvPr id="4" name="Group 3"/>
          <p:cNvGrpSpPr/>
          <p:nvPr/>
        </p:nvGrpSpPr>
        <p:grpSpPr>
          <a:xfrm>
            <a:off x="3813547" y="2856975"/>
            <a:ext cx="3962400" cy="3357234"/>
            <a:chOff x="1744717" y="2879835"/>
            <a:chExt cx="3962400" cy="3357234"/>
          </a:xfrm>
        </p:grpSpPr>
        <p:sp>
          <p:nvSpPr>
            <p:cNvPr id="2" name="Rounded Rectangle 1"/>
            <p:cNvSpPr/>
            <p:nvPr/>
          </p:nvSpPr>
          <p:spPr>
            <a:xfrm>
              <a:off x="1744717" y="2879835"/>
              <a:ext cx="3962400" cy="3357234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05727" y="2879835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99749" y="4219179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uint64_t m_mem2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199749" y="5194541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99749" y="5866447"/>
              <a:ext cx="3040380" cy="37062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uint16_t m_mem4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99749" y="3548094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85850" y="2965690"/>
            <a:ext cx="1777702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+ 0</a:t>
            </a: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 flipV="1">
            <a:off x="2863552" y="3192518"/>
            <a:ext cx="1411005" cy="114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85850" y="5258868"/>
            <a:ext cx="1764779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16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 flipV="1">
            <a:off x="2850629" y="5485697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85850" y="4447566"/>
            <a:ext cx="1764779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 flipV="1">
            <a:off x="2850629" y="4674395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85850" y="5795601"/>
            <a:ext cx="1788775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>
          <a:xfrm flipV="1">
            <a:off x="2874625" y="6022430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37391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1042" y="1530929"/>
            <a:ext cx="5070158" cy="4779122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Method Inclusion Change Size?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344018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Same questions as before</a:t>
            </a:r>
          </a:p>
          <a:p>
            <a:r>
              <a:rPr lang="en-US" dirty="0" smtClean="0"/>
              <a:t>What if we have multiple methods?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//TRICKY: note that the method is a standard method 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 rot="868419">
            <a:off x="7826249" y="2083613"/>
            <a:ext cx="4204429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Now we have a method…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9" name="Straight Arrow Connector 8"/>
          <p:cNvCxnSpPr>
            <a:stCxn id="8" idx="2"/>
          </p:cNvCxnSpPr>
          <p:nvPr/>
        </p:nvCxnSpPr>
        <p:spPr>
          <a:xfrm flipH="1">
            <a:off x="7292340" y="3213488"/>
            <a:ext cx="2492650" cy="924172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437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 to Inheritance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344018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How big is this object?</a:t>
            </a:r>
          </a:p>
          <a:p>
            <a:r>
              <a:rPr lang="en-US" dirty="0" smtClean="0"/>
              <a:t>What are the addresses of each member?</a:t>
            </a:r>
          </a:p>
          <a:p>
            <a:r>
              <a:rPr lang="en-US" dirty="0" smtClean="0"/>
              <a:t>How did the compiler lay out the members?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78384" y="1646455"/>
            <a:ext cx="5908190" cy="4772740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 rot="868419">
            <a:off x="7656228" y="986333"/>
            <a:ext cx="4204429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Teacher “is a” Person</a:t>
            </a:r>
            <a:endParaRPr 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630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Derived Class Members are “tacked on”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94330" y="1799855"/>
            <a:ext cx="6571593" cy="612411"/>
          </a:xfrm>
        </p:spPr>
        <p:txBody>
          <a:bodyPr>
            <a:normAutofit/>
          </a:bodyPr>
          <a:lstStyle/>
          <a:p>
            <a:r>
              <a:rPr lang="en-US" dirty="0" smtClean="0"/>
              <a:t>Assume this is now our “Teacher” object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3813547" y="2856975"/>
            <a:ext cx="3962400" cy="3357234"/>
            <a:chOff x="1744717" y="2879835"/>
            <a:chExt cx="3962400" cy="3357234"/>
          </a:xfrm>
        </p:grpSpPr>
        <p:sp>
          <p:nvSpPr>
            <p:cNvPr id="2" name="Rounded Rectangle 1"/>
            <p:cNvSpPr/>
            <p:nvPr/>
          </p:nvSpPr>
          <p:spPr>
            <a:xfrm>
              <a:off x="1744717" y="2879835"/>
              <a:ext cx="3962400" cy="3357234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ounded Rectangle 7"/>
            <p:cNvSpPr/>
            <p:nvPr/>
          </p:nvSpPr>
          <p:spPr>
            <a:xfrm>
              <a:off x="2205727" y="2879835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m_mem1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2199749" y="4219179"/>
              <a:ext cx="3040380" cy="998220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uint64_t m_mem2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ounded Rectangle 9"/>
            <p:cNvSpPr/>
            <p:nvPr/>
          </p:nvSpPr>
          <p:spPr>
            <a:xfrm>
              <a:off x="2199749" y="5194541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uint32_t m_mem3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2199749" y="5866447"/>
              <a:ext cx="3040380" cy="370621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uint16_t m_mem4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2199749" y="3548094"/>
              <a:ext cx="3040380" cy="671085"/>
            </a:xfrm>
            <a:prstGeom prst="roundRect">
              <a:avLst/>
            </a:prstGeom>
            <a:gradFill>
              <a:gsLst>
                <a:gs pos="0">
                  <a:schemeClr val="accent4">
                    <a:lumMod val="40000"/>
                    <a:lumOff val="60000"/>
                  </a:schemeClr>
                </a:gs>
                <a:gs pos="100000">
                  <a:schemeClr val="accent4">
                    <a:lumMod val="50000"/>
                  </a:schemeClr>
                </a:gs>
              </a:gsLst>
              <a:lin ang="5400000" scaled="1"/>
            </a:gra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PAD</a:t>
              </a:r>
              <a:endParaRPr 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1085850" y="2965690"/>
            <a:ext cx="1777702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+ 0</a:t>
            </a: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 flipV="1">
            <a:off x="2863552" y="3192518"/>
            <a:ext cx="1411005" cy="114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85850" y="5258868"/>
            <a:ext cx="1764779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16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 flipV="1">
            <a:off x="2850629" y="5485697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85850" y="4447566"/>
            <a:ext cx="1764779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 flipV="1">
            <a:off x="2850629" y="4674395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85850" y="5795601"/>
            <a:ext cx="1788775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20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>
          <a:xfrm flipV="1">
            <a:off x="2874625" y="6022430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ounded Rectangle 2"/>
          <p:cNvSpPr/>
          <p:nvPr/>
        </p:nvSpPr>
        <p:spPr>
          <a:xfrm>
            <a:off x="3675082" y="2847750"/>
            <a:ext cx="6303308" cy="2323110"/>
          </a:xfrm>
          <a:prstGeom prst="roundRect">
            <a:avLst/>
          </a:prstGeom>
          <a:solidFill>
            <a:schemeClr val="accent1"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8280085" y="5473434"/>
            <a:ext cx="9175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Teacher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310869" y="3824639"/>
            <a:ext cx="8236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Person</a:t>
            </a:r>
            <a:endParaRPr lang="en-US" dirty="0"/>
          </a:p>
        </p:txBody>
      </p:sp>
      <p:sp>
        <p:nvSpPr>
          <p:cNvPr id="24" name="Rounded Rectangle 23"/>
          <p:cNvSpPr/>
          <p:nvPr/>
        </p:nvSpPr>
        <p:spPr>
          <a:xfrm>
            <a:off x="3675082" y="5146802"/>
            <a:ext cx="6303308" cy="1076632"/>
          </a:xfrm>
          <a:prstGeom prst="roundRect">
            <a:avLst/>
          </a:prstGeom>
          <a:solidFill>
            <a:schemeClr val="accent6">
              <a:lumMod val="75000"/>
              <a:alpha val="3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2172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Remember that “Tricky” note?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838200" y="1857156"/>
            <a:ext cx="3440184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How big is this object?</a:t>
            </a:r>
          </a:p>
          <a:p>
            <a:r>
              <a:rPr lang="en-US" dirty="0" smtClean="0"/>
              <a:t>What are the addresses of each member?</a:t>
            </a:r>
          </a:p>
          <a:p>
            <a:r>
              <a:rPr lang="en-US" dirty="0" smtClean="0"/>
              <a:t>What the heck is going on?</a:t>
            </a:r>
          </a:p>
          <a:p>
            <a:r>
              <a:rPr lang="en-US" dirty="0" smtClean="0"/>
              <a:t>What if we add many virtual methods?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90732" y="1690687"/>
            <a:ext cx="5544758" cy="4806601"/>
          </a:xfrm>
          <a:prstGeom prst="rect">
            <a:avLst/>
          </a:prstGeom>
        </p:spPr>
      </p:pic>
      <p:sp>
        <p:nvSpPr>
          <p:cNvPr id="8" name="Rounded Rectangle 7"/>
          <p:cNvSpPr/>
          <p:nvPr/>
        </p:nvSpPr>
        <p:spPr>
          <a:xfrm rot="868419">
            <a:off x="7910815" y="1283108"/>
            <a:ext cx="4204429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We have added exactly one word to the Person header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8" idx="2"/>
          </p:cNvCxnSpPr>
          <p:nvPr/>
        </p:nvCxnSpPr>
        <p:spPr>
          <a:xfrm flipH="1">
            <a:off x="5465379" y="2412983"/>
            <a:ext cx="4404177" cy="241126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3098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Does C/C++ Lay </a:t>
            </a:r>
            <a:r>
              <a:rPr lang="en-US" dirty="0"/>
              <a:t>O</a:t>
            </a:r>
            <a:r>
              <a:rPr lang="en-US" dirty="0" smtClean="0"/>
              <a:t>ut Structures/Classes</a:t>
            </a:r>
            <a:br>
              <a:rPr lang="en-US" dirty="0" smtClean="0"/>
            </a:br>
            <a:r>
              <a:rPr lang="en-US" dirty="0" smtClean="0"/>
              <a:t>with Virtual Methods</a:t>
            </a:r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 rot="19156481">
            <a:off x="7936519" y="3359216"/>
            <a:ext cx="4204429" cy="1148094"/>
          </a:xfrm>
          <a:prstGeom prst="roundRect">
            <a:avLst/>
          </a:prstGeom>
          <a:gradFill>
            <a:gsLst>
              <a:gs pos="0">
                <a:schemeClr val="accent1">
                  <a:lumMod val="40000"/>
                  <a:lumOff val="60000"/>
                </a:schemeClr>
              </a:gs>
              <a:gs pos="100000">
                <a:schemeClr val="accent1">
                  <a:lumMod val="75000"/>
                </a:schemeClr>
              </a:gs>
            </a:gsLst>
            <a:lin ang="5400000" scaled="1"/>
          </a:gradFill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Here is a “member” we never declared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Rounded Rectangle 1"/>
          <p:cNvSpPr/>
          <p:nvPr/>
        </p:nvSpPr>
        <p:spPr>
          <a:xfrm>
            <a:off x="3813547" y="1855855"/>
            <a:ext cx="3962400" cy="4358354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ounded Rectangle 7"/>
          <p:cNvSpPr/>
          <p:nvPr/>
        </p:nvSpPr>
        <p:spPr>
          <a:xfrm>
            <a:off x="4274557" y="2856975"/>
            <a:ext cx="3040380" cy="671085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uint32_t m_mem1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4268579" y="4196319"/>
            <a:ext cx="3040380" cy="998220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uint64_t m_mem2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4268579" y="5171681"/>
            <a:ext cx="3040380" cy="671085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uint32_t m_mem3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4268579" y="5843587"/>
            <a:ext cx="3040380" cy="370621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uint16_t m_mem4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268579" y="3525234"/>
            <a:ext cx="3040380" cy="671085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PAD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085850" y="2965690"/>
            <a:ext cx="1777702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6" name="Straight Arrow Connector 15"/>
          <p:cNvCxnSpPr>
            <a:stCxn id="14" idx="3"/>
            <a:endCxn id="8" idx="1"/>
          </p:cNvCxnSpPr>
          <p:nvPr/>
        </p:nvCxnSpPr>
        <p:spPr>
          <a:xfrm flipV="1">
            <a:off x="2863552" y="3192518"/>
            <a:ext cx="1411005" cy="114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1085850" y="5258868"/>
            <a:ext cx="1764779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24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Straight Arrow Connector 17"/>
          <p:cNvCxnSpPr>
            <a:stCxn id="17" idx="3"/>
          </p:cNvCxnSpPr>
          <p:nvPr/>
        </p:nvCxnSpPr>
        <p:spPr>
          <a:xfrm flipV="1">
            <a:off x="2850629" y="5485697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/>
          <p:nvPr/>
        </p:nvSpPr>
        <p:spPr>
          <a:xfrm>
            <a:off x="1085850" y="4447566"/>
            <a:ext cx="1764779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16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0" name="Straight Arrow Connector 19"/>
          <p:cNvCxnSpPr>
            <a:stCxn id="19" idx="3"/>
          </p:cNvCxnSpPr>
          <p:nvPr/>
        </p:nvCxnSpPr>
        <p:spPr>
          <a:xfrm flipV="1">
            <a:off x="2850629" y="4674395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/>
          <p:cNvSpPr/>
          <p:nvPr/>
        </p:nvSpPr>
        <p:spPr>
          <a:xfrm>
            <a:off x="1085850" y="5795601"/>
            <a:ext cx="1788775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</a:t>
            </a:r>
            <a:r>
              <a:rPr lang="en-US" dirty="0" smtClean="0">
                <a:solidFill>
                  <a:schemeClr val="tx1"/>
                </a:solidFill>
              </a:rPr>
              <a:t>28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22" name="Straight Arrow Connector 21"/>
          <p:cNvCxnSpPr>
            <a:stCxn id="21" idx="3"/>
          </p:cNvCxnSpPr>
          <p:nvPr/>
        </p:nvCxnSpPr>
        <p:spPr>
          <a:xfrm flipV="1">
            <a:off x="2874625" y="6022430"/>
            <a:ext cx="1411005" cy="11428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ounded Rectangle 22"/>
          <p:cNvSpPr/>
          <p:nvPr/>
        </p:nvSpPr>
        <p:spPr>
          <a:xfrm>
            <a:off x="4261634" y="1855855"/>
            <a:ext cx="3040380" cy="998220"/>
          </a:xfrm>
          <a:prstGeom prst="roundRect">
            <a:avLst/>
          </a:prstGeom>
          <a:gradFill>
            <a:gsLst>
              <a:gs pos="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5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v</a:t>
            </a:r>
            <a:r>
              <a:rPr lang="en-US" dirty="0" smtClean="0">
                <a:solidFill>
                  <a:schemeClr val="tx1"/>
                </a:solidFill>
              </a:rPr>
              <a:t>oid *</a:t>
            </a:r>
            <a:r>
              <a:rPr lang="en-US" dirty="0" err="1" smtClean="0">
                <a:solidFill>
                  <a:schemeClr val="tx1"/>
                </a:solidFill>
              </a:rPr>
              <a:t>vtable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090409" y="2121706"/>
            <a:ext cx="1777702" cy="47651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>
                <a:solidFill>
                  <a:schemeClr val="tx1"/>
                </a:solidFill>
              </a:rPr>
              <a:t>== &amp;person + 0</a:t>
            </a:r>
          </a:p>
        </p:txBody>
      </p:sp>
      <p:cxnSp>
        <p:nvCxnSpPr>
          <p:cNvPr id="25" name="Straight Arrow Connector 24"/>
          <p:cNvCxnSpPr>
            <a:stCxn id="24" idx="3"/>
          </p:cNvCxnSpPr>
          <p:nvPr/>
        </p:nvCxnSpPr>
        <p:spPr>
          <a:xfrm flipV="1">
            <a:off x="2868111" y="2348534"/>
            <a:ext cx="1411005" cy="11429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7" idx="0"/>
          </p:cNvCxnSpPr>
          <p:nvPr/>
        </p:nvCxnSpPr>
        <p:spPr>
          <a:xfrm flipH="1" flipV="1">
            <a:off x="7320915" y="2275748"/>
            <a:ext cx="2343291" cy="1222475"/>
          </a:xfrm>
          <a:prstGeom prst="straightConnector1">
            <a:avLst/>
          </a:prstGeom>
          <a:ln w="317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7325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3487</TotalTime>
  <Words>710</Words>
  <Application>Microsoft Office PowerPoint</Application>
  <PresentationFormat>Widescreen</PresentationFormat>
  <Paragraphs>140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Office Theme</vt:lpstr>
      <vt:lpstr>Advanced Polymorphism</vt:lpstr>
      <vt:lpstr>Deep Dive into Simple Inheritance</vt:lpstr>
      <vt:lpstr>Show sizes and addresses of members</vt:lpstr>
      <vt:lpstr>How Does C/C++ Lay Out Structures/Classes</vt:lpstr>
      <vt:lpstr>How Does Method Inclusion Change Size?</vt:lpstr>
      <vt:lpstr>Back to Inheritance</vt:lpstr>
      <vt:lpstr>Derived Class Members are “tacked on”</vt:lpstr>
      <vt:lpstr>Remember that “Tricky” note?</vt:lpstr>
      <vt:lpstr>How Does C/C++ Lay Out Structures/Classes with Virtual Methods</vt:lpstr>
      <vt:lpstr>How Does C/C++ Lay Out Structures/Classes with Virtual Methods</vt:lpstr>
      <vt:lpstr>Each “class” (not instance) has a vtable</vt:lpstr>
      <vt:lpstr>What Can the Compiler Tell Us About the vtable?</vt:lpstr>
      <vt:lpstr>How Does Multiple Inheritance Work?</vt:lpstr>
      <vt:lpstr>Multiple Inheritance Discussion Questions:</vt:lpstr>
      <vt:lpstr>Let’s Code – Can Someone Be Both a Student and a Teacher?</vt:lpstr>
      <vt:lpstr>What’s wrong with this code?</vt:lpstr>
      <vt:lpstr>What’s wrong with this code?</vt:lpstr>
      <vt:lpstr>Is There a Way to Make GradStudent (Student/Teacher) Share the Same Person</vt:lpstr>
    </vt:vector>
  </TitlesOfParts>
  <Company>USU Research Foundation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Polymorphism</dc:title>
  <dc:creator>Nate Jensen</dc:creator>
  <cp:lastModifiedBy>Nate Jensen</cp:lastModifiedBy>
  <cp:revision>50</cp:revision>
  <dcterms:created xsi:type="dcterms:W3CDTF">2018-03-23T01:21:11Z</dcterms:created>
  <dcterms:modified xsi:type="dcterms:W3CDTF">2018-08-27T13:54:31Z</dcterms:modified>
</cp:coreProperties>
</file>